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90" r:id="rId4"/>
    <p:sldId id="320" r:id="rId5"/>
    <p:sldId id="321" r:id="rId6"/>
    <p:sldId id="32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94624" autoAdjust="0"/>
  </p:normalViewPr>
  <p:slideViewPr>
    <p:cSldViewPr>
      <p:cViewPr varScale="1">
        <p:scale>
          <a:sx n="77" d="100"/>
          <a:sy n="77" d="100"/>
        </p:scale>
        <p:origin x="15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7D8B6-3B2A-4537-A299-4957224902B7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6E5DB-B1F3-43CA-AD55-18072A992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549CE-FB87-4E6F-B49E-64E069C29E31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69A3F-79DC-4693-9364-0E506FD52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tus_Logo_2013_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5111" y="2057400"/>
            <a:ext cx="1156489" cy="1371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1481137" y="1371600"/>
            <a:ext cx="6215063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Lotus Property Services, Inc.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-1" y="5181600"/>
            <a:ext cx="914400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429000" y="3810000"/>
            <a:ext cx="5029200" cy="1105087"/>
            <a:chOff x="108814668" y="106154141"/>
            <a:chExt cx="3970678" cy="971687"/>
          </a:xfrm>
        </p:grpSpPr>
        <p:sp>
          <p:nvSpPr>
            <p:cNvPr id="1029" name="WordArt 5"/>
            <p:cNvSpPr>
              <a:spLocks noChangeArrowheads="1" noChangeShapeType="1" noTextEdit="1"/>
            </p:cNvSpPr>
            <p:nvPr/>
          </p:nvSpPr>
          <p:spPr bwMode="auto">
            <a:xfrm rot="-241865">
              <a:off x="108814668" y="106154141"/>
              <a:ext cx="617930" cy="34691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 rtl="0"/>
              <a:r>
                <a:rPr lang="en-US" sz="3600" kern="10" spc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/>
                  <a:latin typeface="Arial Black"/>
                </a:rPr>
                <a:t>THE</a:t>
              </a:r>
            </a:p>
          </p:txBody>
        </p:sp>
        <p:sp>
          <p:nvSpPr>
            <p:cNvPr id="1030" name="WordArt 6"/>
            <p:cNvSpPr>
              <a:spLocks noChangeArrowheads="1" noChangeShapeType="1" noTextEdit="1"/>
            </p:cNvSpPr>
            <p:nvPr/>
          </p:nvSpPr>
          <p:spPr bwMode="auto">
            <a:xfrm rot="-201436">
              <a:off x="108951815" y="106324787"/>
              <a:ext cx="3714750" cy="3429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APARTMENT</a:t>
              </a:r>
            </a:p>
          </p:txBody>
        </p:sp>
        <p:sp>
          <p:nvSpPr>
            <p:cNvPr id="1031" name="WordArt 7"/>
            <p:cNvSpPr>
              <a:spLocks noChangeArrowheads="1" noChangeShapeType="1" noTextEdit="1"/>
            </p:cNvSpPr>
            <p:nvPr/>
          </p:nvSpPr>
          <p:spPr bwMode="auto">
            <a:xfrm rot="21427553">
              <a:off x="109070596" y="106739974"/>
              <a:ext cx="3714750" cy="3858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SPECIALISTS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0" y="228600"/>
            <a:ext cx="91440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The Key to Successful Real Estate</a:t>
            </a:r>
            <a:endParaRPr lang="en-US" sz="36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6287294" y="3390900"/>
            <a:ext cx="69334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WordArt 9"/>
          <p:cNvSpPr>
            <a:spLocks noChangeArrowheads="1" noChangeShapeType="1" noTextEdit="1"/>
          </p:cNvSpPr>
          <p:nvPr/>
        </p:nvSpPr>
        <p:spPr bwMode="auto">
          <a:xfrm>
            <a:off x="1524000" y="6477000"/>
            <a:ext cx="5867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Property Management &amp; Real Estate Brokerage</a:t>
            </a:r>
          </a:p>
        </p:txBody>
      </p:sp>
      <p:pic>
        <p:nvPicPr>
          <p:cNvPr id="22" name="Picture 3" descr="VincentGoodFile"/>
          <p:cNvPicPr>
            <a:picLocks noChangeAspect="1" noChangeArrowheads="1"/>
          </p:cNvPicPr>
          <p:nvPr/>
        </p:nvPicPr>
        <p:blipFill>
          <a:blip r:embed="rId4" cstate="print"/>
          <a:srcRect l="13757" r="8286" b="29414"/>
          <a:stretch>
            <a:fillRect/>
          </a:stretch>
        </p:blipFill>
        <p:spPr bwMode="auto">
          <a:xfrm flipH="1">
            <a:off x="2453675" y="4023100"/>
            <a:ext cx="738952" cy="999261"/>
          </a:xfrm>
          <a:prstGeom prst="rect">
            <a:avLst/>
          </a:prstGeom>
          <a:noFill/>
          <a:ln w="9525" algn="in">
            <a:solidFill>
              <a:srgbClr val="FFFFFF"/>
            </a:solidFill>
            <a:miter lim="800000"/>
            <a:headEnd/>
            <a:tailEnd/>
          </a:ln>
          <a:effectLst/>
        </p:spPr>
      </p:pic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1577975" y="5024443"/>
            <a:ext cx="1615951" cy="157157"/>
            <a:chOff x="107693025" y="107369992"/>
            <a:chExt cx="1606350" cy="157733"/>
          </a:xfrm>
        </p:grpSpPr>
        <p:sp>
          <p:nvSpPr>
            <p:cNvPr id="28" name="Rectangle 5"/>
            <p:cNvSpPr>
              <a:spLocks noChangeArrowheads="1"/>
            </p:cNvSpPr>
            <p:nvPr/>
          </p:nvSpPr>
          <p:spPr bwMode="auto">
            <a:xfrm>
              <a:off x="107693025" y="107369992"/>
              <a:ext cx="1606350" cy="157733"/>
            </a:xfrm>
            <a:prstGeom prst="rect">
              <a:avLst/>
            </a:prstGeom>
            <a:solidFill>
              <a:srgbClr val="FFFFFF"/>
            </a:solidFill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07730036" y="107388307"/>
              <a:ext cx="1531896" cy="1007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ahoma"/>
                  <a:ea typeface="Tahoma"/>
                  <a:cs typeface="Tahoma"/>
                </a:rPr>
                <a:t>Vincent M. Medina</a:t>
              </a:r>
            </a:p>
          </p:txBody>
        </p:sp>
      </p:grpSp>
      <p:pic>
        <p:nvPicPr>
          <p:cNvPr id="24" name="Picture 7" descr="briansheadshot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524000" y="3810000"/>
            <a:ext cx="768323" cy="990600"/>
          </a:xfrm>
          <a:prstGeom prst="rect">
            <a:avLst/>
          </a:prstGeom>
          <a:noFill/>
          <a:ln w="12700" algn="in">
            <a:solidFill>
              <a:srgbClr val="FFFFFF"/>
            </a:solidFill>
            <a:miter lim="800000"/>
            <a:headEnd/>
            <a:tailEnd/>
          </a:ln>
          <a:effectLst/>
        </p:spPr>
      </p:pic>
      <p:grpSp>
        <p:nvGrpSpPr>
          <p:cNvPr id="25" name="Group 8"/>
          <p:cNvGrpSpPr>
            <a:grpSpLocks/>
          </p:cNvGrpSpPr>
          <p:nvPr/>
        </p:nvGrpSpPr>
        <p:grpSpPr bwMode="auto">
          <a:xfrm>
            <a:off x="2297877" y="3806825"/>
            <a:ext cx="1207323" cy="170823"/>
            <a:chOff x="109474908" y="107638199"/>
            <a:chExt cx="2000250" cy="228600"/>
          </a:xfrm>
        </p:grpSpPr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109474908" y="107638199"/>
              <a:ext cx="2000250" cy="228600"/>
            </a:xfrm>
            <a:prstGeom prst="rect">
              <a:avLst/>
            </a:prstGeom>
            <a:solidFill>
              <a:srgbClr val="FFFFFF"/>
            </a:solidFill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09523236" y="107676299"/>
              <a:ext cx="1932872" cy="15136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kern="10" spc="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Tahoma"/>
                  <a:ea typeface="Tahoma"/>
                  <a:cs typeface="Tahoma"/>
                </a:rPr>
                <a:t>Brian D. Gordon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tus_Logo_2013_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35242" cy="990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1143000" y="228600"/>
            <a:ext cx="4919663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Lotus Property Services, Inc.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-1" y="5257800"/>
            <a:ext cx="91440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95400" y="5867400"/>
            <a:ext cx="2667000" cy="838200"/>
            <a:chOff x="108814668" y="106154141"/>
            <a:chExt cx="3970678" cy="971687"/>
          </a:xfrm>
        </p:grpSpPr>
        <p:sp>
          <p:nvSpPr>
            <p:cNvPr id="1029" name="WordArt 5"/>
            <p:cNvSpPr>
              <a:spLocks noChangeArrowheads="1" noChangeShapeType="1" noTextEdit="1"/>
            </p:cNvSpPr>
            <p:nvPr/>
          </p:nvSpPr>
          <p:spPr bwMode="auto">
            <a:xfrm rot="-241865">
              <a:off x="108814668" y="106154141"/>
              <a:ext cx="617930" cy="34691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 rtl="0"/>
              <a:r>
                <a:rPr lang="en-US" sz="3600" kern="10" spc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/>
                  <a:latin typeface="Arial Black"/>
                </a:rPr>
                <a:t>THE</a:t>
              </a:r>
            </a:p>
          </p:txBody>
        </p:sp>
        <p:sp>
          <p:nvSpPr>
            <p:cNvPr id="1030" name="WordArt 6"/>
            <p:cNvSpPr>
              <a:spLocks noChangeArrowheads="1" noChangeShapeType="1" noTextEdit="1"/>
            </p:cNvSpPr>
            <p:nvPr/>
          </p:nvSpPr>
          <p:spPr bwMode="auto">
            <a:xfrm rot="-201436">
              <a:off x="108951815" y="106324787"/>
              <a:ext cx="3714750" cy="3429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APARTMENT</a:t>
              </a:r>
            </a:p>
          </p:txBody>
        </p:sp>
        <p:sp>
          <p:nvSpPr>
            <p:cNvPr id="1031" name="WordArt 7"/>
            <p:cNvSpPr>
              <a:spLocks noChangeArrowheads="1" noChangeShapeType="1" noTextEdit="1"/>
            </p:cNvSpPr>
            <p:nvPr/>
          </p:nvSpPr>
          <p:spPr bwMode="auto">
            <a:xfrm rot="21427553">
              <a:off x="109070596" y="106739974"/>
              <a:ext cx="3714750" cy="3858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SPECIALISTS</a:t>
              </a:r>
            </a:p>
          </p:txBody>
        </p:sp>
      </p:grpSp>
      <p:cxnSp>
        <p:nvCxnSpPr>
          <p:cNvPr id="17" name="Straight Connector 16"/>
          <p:cNvCxnSpPr/>
          <p:nvPr/>
        </p:nvCxnSpPr>
        <p:spPr>
          <a:xfrm rot="5400000">
            <a:off x="6287294" y="3390900"/>
            <a:ext cx="69334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WordArt 9"/>
          <p:cNvSpPr>
            <a:spLocks noChangeArrowheads="1" noChangeShapeType="1" noTextEdit="1"/>
          </p:cNvSpPr>
          <p:nvPr/>
        </p:nvSpPr>
        <p:spPr bwMode="auto">
          <a:xfrm>
            <a:off x="4038600" y="6400800"/>
            <a:ext cx="4953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Property Management &amp; Real Estate Brokerage</a:t>
            </a:r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52400" y="5790928"/>
            <a:ext cx="1295386" cy="990872"/>
            <a:chOff x="106745121" y="113261903"/>
            <a:chExt cx="1883353" cy="1282426"/>
          </a:xfrm>
        </p:grpSpPr>
        <p:pic>
          <p:nvPicPr>
            <p:cNvPr id="2051" name="Picture 3" descr="VincentGoodFile"/>
            <p:cNvPicPr>
              <a:picLocks noChangeAspect="1" noChangeArrowheads="1"/>
            </p:cNvPicPr>
            <p:nvPr/>
          </p:nvPicPr>
          <p:blipFill>
            <a:blip r:embed="rId4" cstate="print"/>
            <a:srcRect l="13757" r="8286" b="29414"/>
            <a:stretch>
              <a:fillRect/>
            </a:stretch>
          </p:blipFill>
          <p:spPr bwMode="auto">
            <a:xfrm flipH="1">
              <a:off x="107600896" y="113463947"/>
              <a:ext cx="722139" cy="931881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106745121" y="114397769"/>
              <a:ext cx="1579183" cy="146560"/>
              <a:chOff x="107693026" y="107370192"/>
              <a:chExt cx="1606350" cy="157733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107693026" y="107370192"/>
                <a:ext cx="1606350" cy="157733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4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730036" y="107388307"/>
                <a:ext cx="1531896" cy="1007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Vincent M. Medina</a:t>
                </a:r>
              </a:p>
            </p:txBody>
          </p:sp>
        </p:grpSp>
        <p:pic>
          <p:nvPicPr>
            <p:cNvPr id="2055" name="Picture 7" descr="briansheadshot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06745137" y="113290222"/>
              <a:ext cx="702568" cy="918178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107448622" y="113261903"/>
              <a:ext cx="1179852" cy="159304"/>
              <a:chOff x="109474905" y="107638435"/>
              <a:chExt cx="2000250" cy="228600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109474905" y="107638435"/>
                <a:ext cx="200025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9523236" y="107676298"/>
                <a:ext cx="1932871" cy="1513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Brian D. Gordon</a:t>
                </a:r>
              </a:p>
            </p:txBody>
          </p:sp>
        </p:grpSp>
      </p:grpSp>
      <p:sp>
        <p:nvSpPr>
          <p:cNvPr id="23" name="Rectangle 22"/>
          <p:cNvSpPr/>
          <p:nvPr/>
        </p:nvSpPr>
        <p:spPr>
          <a:xfrm>
            <a:off x="609600" y="2099608"/>
            <a:ext cx="7848600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</a:rPr>
              <a:t>The Impact of COVID-10</a:t>
            </a:r>
          </a:p>
          <a:p>
            <a:pPr algn="ctr"/>
            <a:r>
              <a:rPr lang="en-US" sz="4800" b="1" u="sng" dirty="0">
                <a:solidFill>
                  <a:srgbClr val="FF0000"/>
                </a:solidFill>
              </a:rPr>
              <a:t>on the Real Estate Industry</a:t>
            </a:r>
          </a:p>
          <a:p>
            <a:pPr algn="ctr"/>
            <a:endParaRPr lang="en-US" sz="3000" b="1" dirty="0"/>
          </a:p>
          <a:p>
            <a:pPr algn="ctr"/>
            <a:r>
              <a:rPr lang="en-US" sz="3000" b="1" dirty="0"/>
              <a:t>Brian Gordon – Lotus Property Services, Inc.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tus_Logo_2013_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35242" cy="990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1143000" y="228600"/>
            <a:ext cx="4919663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Lotus Property Services, Inc.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-1" y="5105400"/>
            <a:ext cx="914400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95400" y="6019800"/>
            <a:ext cx="2362200" cy="685800"/>
            <a:chOff x="108814668" y="106154141"/>
            <a:chExt cx="3970678" cy="971687"/>
          </a:xfrm>
        </p:grpSpPr>
        <p:sp>
          <p:nvSpPr>
            <p:cNvPr id="1029" name="WordArt 5"/>
            <p:cNvSpPr>
              <a:spLocks noChangeArrowheads="1" noChangeShapeType="1" noTextEdit="1"/>
            </p:cNvSpPr>
            <p:nvPr/>
          </p:nvSpPr>
          <p:spPr bwMode="auto">
            <a:xfrm rot="-241865">
              <a:off x="108814668" y="106154141"/>
              <a:ext cx="617930" cy="34691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 rtl="0"/>
              <a:r>
                <a:rPr lang="en-US" sz="3600" kern="10" spc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/>
                  <a:latin typeface="Arial Black"/>
                </a:rPr>
                <a:t>THE</a:t>
              </a:r>
            </a:p>
          </p:txBody>
        </p:sp>
        <p:sp>
          <p:nvSpPr>
            <p:cNvPr id="1030" name="WordArt 6"/>
            <p:cNvSpPr>
              <a:spLocks noChangeArrowheads="1" noChangeShapeType="1" noTextEdit="1"/>
            </p:cNvSpPr>
            <p:nvPr/>
          </p:nvSpPr>
          <p:spPr bwMode="auto">
            <a:xfrm rot="-201436">
              <a:off x="108951815" y="106324787"/>
              <a:ext cx="3714750" cy="3429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APARTMENT</a:t>
              </a:r>
            </a:p>
          </p:txBody>
        </p:sp>
        <p:sp>
          <p:nvSpPr>
            <p:cNvPr id="1031" name="WordArt 7"/>
            <p:cNvSpPr>
              <a:spLocks noChangeArrowheads="1" noChangeShapeType="1" noTextEdit="1"/>
            </p:cNvSpPr>
            <p:nvPr/>
          </p:nvSpPr>
          <p:spPr bwMode="auto">
            <a:xfrm rot="21427553">
              <a:off x="109070596" y="106739974"/>
              <a:ext cx="3714750" cy="3858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SPECIALISTS</a:t>
              </a:r>
            </a:p>
          </p:txBody>
        </p:sp>
      </p:grpSp>
      <p:cxnSp>
        <p:nvCxnSpPr>
          <p:cNvPr id="17" name="Straight Connector 16"/>
          <p:cNvCxnSpPr/>
          <p:nvPr/>
        </p:nvCxnSpPr>
        <p:spPr>
          <a:xfrm rot="5400000">
            <a:off x="6287294" y="3390900"/>
            <a:ext cx="69334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WordArt 9"/>
          <p:cNvSpPr>
            <a:spLocks noChangeArrowheads="1" noChangeShapeType="1" noTextEdit="1"/>
          </p:cNvSpPr>
          <p:nvPr/>
        </p:nvSpPr>
        <p:spPr bwMode="auto">
          <a:xfrm>
            <a:off x="3733800" y="6400800"/>
            <a:ext cx="5257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Property Management &amp; Real Estate Brokerage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" y="5791200"/>
            <a:ext cx="1295400" cy="990600"/>
            <a:chOff x="106745101" y="113261903"/>
            <a:chExt cx="1883373" cy="1282070"/>
          </a:xfrm>
        </p:grpSpPr>
        <p:pic>
          <p:nvPicPr>
            <p:cNvPr id="2051" name="Picture 3" descr="VincentGoodFile"/>
            <p:cNvPicPr>
              <a:picLocks noChangeAspect="1" noChangeArrowheads="1"/>
            </p:cNvPicPr>
            <p:nvPr/>
          </p:nvPicPr>
          <p:blipFill>
            <a:blip r:embed="rId4" cstate="print"/>
            <a:srcRect l="13757" r="8286" b="29414"/>
            <a:stretch>
              <a:fillRect/>
            </a:stretch>
          </p:blipFill>
          <p:spPr bwMode="auto">
            <a:xfrm flipH="1">
              <a:off x="107600875" y="113463594"/>
              <a:ext cx="722138" cy="931878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6745101" y="114397414"/>
              <a:ext cx="1579182" cy="146559"/>
              <a:chOff x="107693025" y="107369992"/>
              <a:chExt cx="1606350" cy="157733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107693025" y="107369992"/>
                <a:ext cx="1606350" cy="157733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4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730036" y="107388307"/>
                <a:ext cx="1531896" cy="1007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Vincent M. Medina</a:t>
                </a:r>
              </a:p>
            </p:txBody>
          </p:sp>
        </p:grpSp>
        <p:pic>
          <p:nvPicPr>
            <p:cNvPr id="2055" name="Picture 7" descr="briansheadshot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06761869" y="113289940"/>
              <a:ext cx="685800" cy="918176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107448622" y="113261903"/>
              <a:ext cx="1179852" cy="159304"/>
              <a:chOff x="109474908" y="107638199"/>
              <a:chExt cx="2000250" cy="228600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109474908" y="107638199"/>
                <a:ext cx="200025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9523236" y="107676299"/>
                <a:ext cx="1932872" cy="1513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Brian D. Gordon</a:t>
                </a: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228600" y="1397198"/>
            <a:ext cx="86106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/>
              <a:t>Current situation with COVID-19 and multi-family properties in greater Los Angeles</a:t>
            </a:r>
          </a:p>
          <a:p>
            <a:pPr algn="ctr"/>
            <a:endParaRPr lang="en-US" sz="2100" b="1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	 Tips and tricks for encouraging tenants to pay all or 	a portion of rent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/>
              <a:t>Know the current law for your area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/>
              <a:t>Communicate with delinquent tenant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/>
              <a:t>Encourage payment plans if possible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/>
              <a:t>Concession on rent amount for immediate payment?</a:t>
            </a:r>
          </a:p>
          <a:p>
            <a:pPr lvl="0"/>
            <a:endParaRPr lang="en-US" sz="2800" dirty="0"/>
          </a:p>
          <a:p>
            <a:r>
              <a:rPr lang="en-US" sz="2400" dirty="0"/>
              <a:t>	</a:t>
            </a:r>
          </a:p>
          <a:p>
            <a:endParaRPr lang="en-US" sz="2100" dirty="0"/>
          </a:p>
          <a:p>
            <a:pPr algn="ctr"/>
            <a:endParaRPr lang="en-US" sz="1000" b="1" u="sng" dirty="0"/>
          </a:p>
          <a:p>
            <a:pPr algn="ctr"/>
            <a:endParaRPr lang="en-US" sz="1000" b="1" u="sng" dirty="0"/>
          </a:p>
          <a:p>
            <a:pPr algn="ctr"/>
            <a:endParaRPr lang="en-US" sz="1000" dirty="0"/>
          </a:p>
          <a:p>
            <a:r>
              <a:rPr lang="en-US" sz="1000" b="1" dirty="0"/>
              <a:t>		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tus_Logo_2013_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35242" cy="990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1143000" y="228600"/>
            <a:ext cx="4919663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Lotus Property Services, Inc.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-1" y="5105400"/>
            <a:ext cx="914400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95400" y="6019800"/>
            <a:ext cx="2362200" cy="685800"/>
            <a:chOff x="108814668" y="106154141"/>
            <a:chExt cx="3970678" cy="971687"/>
          </a:xfrm>
        </p:grpSpPr>
        <p:sp>
          <p:nvSpPr>
            <p:cNvPr id="1029" name="WordArt 5"/>
            <p:cNvSpPr>
              <a:spLocks noChangeArrowheads="1" noChangeShapeType="1" noTextEdit="1"/>
            </p:cNvSpPr>
            <p:nvPr/>
          </p:nvSpPr>
          <p:spPr bwMode="auto">
            <a:xfrm rot="-241865">
              <a:off x="108814668" y="106154141"/>
              <a:ext cx="617930" cy="34691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 rtl="0"/>
              <a:r>
                <a:rPr lang="en-US" sz="3600" kern="10" spc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/>
                  <a:latin typeface="Arial Black"/>
                </a:rPr>
                <a:t>THE</a:t>
              </a:r>
            </a:p>
          </p:txBody>
        </p:sp>
        <p:sp>
          <p:nvSpPr>
            <p:cNvPr id="1030" name="WordArt 6"/>
            <p:cNvSpPr>
              <a:spLocks noChangeArrowheads="1" noChangeShapeType="1" noTextEdit="1"/>
            </p:cNvSpPr>
            <p:nvPr/>
          </p:nvSpPr>
          <p:spPr bwMode="auto">
            <a:xfrm rot="-201436">
              <a:off x="108951815" y="106324787"/>
              <a:ext cx="3714750" cy="3429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APARTMENT</a:t>
              </a:r>
            </a:p>
          </p:txBody>
        </p:sp>
        <p:sp>
          <p:nvSpPr>
            <p:cNvPr id="1031" name="WordArt 7"/>
            <p:cNvSpPr>
              <a:spLocks noChangeArrowheads="1" noChangeShapeType="1" noTextEdit="1"/>
            </p:cNvSpPr>
            <p:nvPr/>
          </p:nvSpPr>
          <p:spPr bwMode="auto">
            <a:xfrm rot="21427553">
              <a:off x="109070596" y="106739974"/>
              <a:ext cx="3714750" cy="3858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SPECIALISTS</a:t>
              </a:r>
            </a:p>
          </p:txBody>
        </p:sp>
      </p:grpSp>
      <p:cxnSp>
        <p:nvCxnSpPr>
          <p:cNvPr id="17" name="Straight Connector 16"/>
          <p:cNvCxnSpPr/>
          <p:nvPr/>
        </p:nvCxnSpPr>
        <p:spPr>
          <a:xfrm rot="5400000">
            <a:off x="6287294" y="3390900"/>
            <a:ext cx="69334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WordArt 9"/>
          <p:cNvSpPr>
            <a:spLocks noChangeArrowheads="1" noChangeShapeType="1" noTextEdit="1"/>
          </p:cNvSpPr>
          <p:nvPr/>
        </p:nvSpPr>
        <p:spPr bwMode="auto">
          <a:xfrm>
            <a:off x="3733800" y="6400800"/>
            <a:ext cx="5257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Property Management &amp; Real Estate Brokerage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" y="5791200"/>
            <a:ext cx="1295400" cy="990600"/>
            <a:chOff x="106745101" y="113261903"/>
            <a:chExt cx="1883373" cy="1282070"/>
          </a:xfrm>
        </p:grpSpPr>
        <p:pic>
          <p:nvPicPr>
            <p:cNvPr id="2051" name="Picture 3" descr="VincentGoodFile"/>
            <p:cNvPicPr>
              <a:picLocks noChangeAspect="1" noChangeArrowheads="1"/>
            </p:cNvPicPr>
            <p:nvPr/>
          </p:nvPicPr>
          <p:blipFill>
            <a:blip r:embed="rId4" cstate="print"/>
            <a:srcRect l="13757" r="8286" b="29414"/>
            <a:stretch>
              <a:fillRect/>
            </a:stretch>
          </p:blipFill>
          <p:spPr bwMode="auto">
            <a:xfrm flipH="1">
              <a:off x="107600875" y="113463594"/>
              <a:ext cx="722138" cy="931878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6745101" y="114397414"/>
              <a:ext cx="1579182" cy="146559"/>
              <a:chOff x="107693025" y="107369992"/>
              <a:chExt cx="1606350" cy="157733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107693025" y="107369992"/>
                <a:ext cx="1606350" cy="157733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4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730036" y="107388307"/>
                <a:ext cx="1531896" cy="1007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Vincent M. Medina</a:t>
                </a:r>
              </a:p>
            </p:txBody>
          </p:sp>
        </p:grpSp>
        <p:pic>
          <p:nvPicPr>
            <p:cNvPr id="2055" name="Picture 7" descr="briansheadshot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06761869" y="113289940"/>
              <a:ext cx="685800" cy="918176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107448622" y="113261903"/>
              <a:ext cx="1179852" cy="159304"/>
              <a:chOff x="109474908" y="107638199"/>
              <a:chExt cx="2000250" cy="228600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109474908" y="107638199"/>
                <a:ext cx="200025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9523236" y="107676299"/>
                <a:ext cx="1932872" cy="1513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Brian D. Gordon</a:t>
                </a: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228600" y="1397198"/>
            <a:ext cx="86106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/>
              <a:t>Current situation with COVID-19 and multi-family properties in greater Los Angeles</a:t>
            </a:r>
          </a:p>
          <a:p>
            <a:pPr algn="ctr"/>
            <a:endParaRPr lang="en-US" sz="2100" b="1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	 Vacancies during a pandemic:  What to do and will it stabilize soon?</a:t>
            </a:r>
          </a:p>
          <a:p>
            <a:endParaRPr lang="en-US" sz="2800" dirty="0"/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/>
              <a:t>Statistics for portfolio we manage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/>
              <a:t>Strategies for current vacancies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/>
              <a:t>When will this stabilize?</a:t>
            </a:r>
          </a:p>
          <a:p>
            <a:pPr lvl="0"/>
            <a:endParaRPr lang="en-US" sz="2800" dirty="0"/>
          </a:p>
          <a:p>
            <a:r>
              <a:rPr lang="en-US" sz="2400" dirty="0"/>
              <a:t>	</a:t>
            </a:r>
          </a:p>
          <a:p>
            <a:endParaRPr lang="en-US" sz="2100" dirty="0"/>
          </a:p>
          <a:p>
            <a:pPr algn="ctr"/>
            <a:endParaRPr lang="en-US" sz="1000" b="1" u="sng" dirty="0"/>
          </a:p>
          <a:p>
            <a:pPr algn="ctr"/>
            <a:endParaRPr lang="en-US" sz="1000" b="1" u="sng" dirty="0"/>
          </a:p>
          <a:p>
            <a:pPr algn="ctr"/>
            <a:endParaRPr lang="en-US" sz="1000" dirty="0"/>
          </a:p>
          <a:p>
            <a:r>
              <a:rPr lang="en-US" sz="1000" b="1" dirty="0"/>
              <a:t>		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73390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tus_Logo_2013_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35242" cy="990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1143000" y="228600"/>
            <a:ext cx="4919663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Lotus Property Services, Inc.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-1" y="5105400"/>
            <a:ext cx="914400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95400" y="6019800"/>
            <a:ext cx="2362200" cy="685800"/>
            <a:chOff x="108814668" y="106154141"/>
            <a:chExt cx="3970678" cy="971687"/>
          </a:xfrm>
        </p:grpSpPr>
        <p:sp>
          <p:nvSpPr>
            <p:cNvPr id="1029" name="WordArt 5"/>
            <p:cNvSpPr>
              <a:spLocks noChangeArrowheads="1" noChangeShapeType="1" noTextEdit="1"/>
            </p:cNvSpPr>
            <p:nvPr/>
          </p:nvSpPr>
          <p:spPr bwMode="auto">
            <a:xfrm rot="-241865">
              <a:off x="108814668" y="106154141"/>
              <a:ext cx="617930" cy="34691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 rtl="0"/>
              <a:r>
                <a:rPr lang="en-US" sz="3600" kern="10" spc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/>
                  <a:latin typeface="Arial Black"/>
                </a:rPr>
                <a:t>THE</a:t>
              </a:r>
            </a:p>
          </p:txBody>
        </p:sp>
        <p:sp>
          <p:nvSpPr>
            <p:cNvPr id="1030" name="WordArt 6"/>
            <p:cNvSpPr>
              <a:spLocks noChangeArrowheads="1" noChangeShapeType="1" noTextEdit="1"/>
            </p:cNvSpPr>
            <p:nvPr/>
          </p:nvSpPr>
          <p:spPr bwMode="auto">
            <a:xfrm rot="-201436">
              <a:off x="108951815" y="106324787"/>
              <a:ext cx="3714750" cy="3429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APARTMENT</a:t>
              </a:r>
            </a:p>
          </p:txBody>
        </p:sp>
        <p:sp>
          <p:nvSpPr>
            <p:cNvPr id="1031" name="WordArt 7"/>
            <p:cNvSpPr>
              <a:spLocks noChangeArrowheads="1" noChangeShapeType="1" noTextEdit="1"/>
            </p:cNvSpPr>
            <p:nvPr/>
          </p:nvSpPr>
          <p:spPr bwMode="auto">
            <a:xfrm rot="21427553">
              <a:off x="109070596" y="106739974"/>
              <a:ext cx="3714750" cy="3858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SPECIALISTS</a:t>
              </a:r>
            </a:p>
          </p:txBody>
        </p:sp>
      </p:grpSp>
      <p:cxnSp>
        <p:nvCxnSpPr>
          <p:cNvPr id="17" name="Straight Connector 16"/>
          <p:cNvCxnSpPr/>
          <p:nvPr/>
        </p:nvCxnSpPr>
        <p:spPr>
          <a:xfrm rot="5400000">
            <a:off x="6287294" y="3390900"/>
            <a:ext cx="69334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WordArt 9"/>
          <p:cNvSpPr>
            <a:spLocks noChangeArrowheads="1" noChangeShapeType="1" noTextEdit="1"/>
          </p:cNvSpPr>
          <p:nvPr/>
        </p:nvSpPr>
        <p:spPr bwMode="auto">
          <a:xfrm>
            <a:off x="3733800" y="6400800"/>
            <a:ext cx="5257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Property Management &amp; Real Estate Brokerage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" y="5791200"/>
            <a:ext cx="1295400" cy="990600"/>
            <a:chOff x="106745101" y="113261903"/>
            <a:chExt cx="1883373" cy="1282070"/>
          </a:xfrm>
        </p:grpSpPr>
        <p:pic>
          <p:nvPicPr>
            <p:cNvPr id="2051" name="Picture 3" descr="VincentGoodFile"/>
            <p:cNvPicPr>
              <a:picLocks noChangeAspect="1" noChangeArrowheads="1"/>
            </p:cNvPicPr>
            <p:nvPr/>
          </p:nvPicPr>
          <p:blipFill>
            <a:blip r:embed="rId4" cstate="print"/>
            <a:srcRect l="13757" r="8286" b="29414"/>
            <a:stretch>
              <a:fillRect/>
            </a:stretch>
          </p:blipFill>
          <p:spPr bwMode="auto">
            <a:xfrm flipH="1">
              <a:off x="107600875" y="113463594"/>
              <a:ext cx="722138" cy="931878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6745101" y="114397414"/>
              <a:ext cx="1579182" cy="146559"/>
              <a:chOff x="107693025" y="107369992"/>
              <a:chExt cx="1606350" cy="157733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107693025" y="107369992"/>
                <a:ext cx="1606350" cy="157733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4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730036" y="107388307"/>
                <a:ext cx="1531896" cy="1007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Vincent M. Medina</a:t>
                </a:r>
              </a:p>
            </p:txBody>
          </p:sp>
        </p:grpSp>
        <p:pic>
          <p:nvPicPr>
            <p:cNvPr id="2055" name="Picture 7" descr="briansheadshot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06761869" y="113289940"/>
              <a:ext cx="685800" cy="918176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107448622" y="113261903"/>
              <a:ext cx="1179852" cy="159304"/>
              <a:chOff x="109474908" y="107638199"/>
              <a:chExt cx="2000250" cy="228600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109474908" y="107638199"/>
                <a:ext cx="200025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9523236" y="107676299"/>
                <a:ext cx="1932872" cy="1513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Brian D. Gordon</a:t>
                </a: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228600" y="1397198"/>
            <a:ext cx="8610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/>
              <a:t>Current situation with COVID-19 and multi-family properties in greater Los Angeles</a:t>
            </a:r>
          </a:p>
          <a:p>
            <a:pPr algn="ctr"/>
            <a:endParaRPr lang="en-US" sz="2100" b="1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Are banks allowing commercial loans to defer mortgage payments?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Common areas and amenities: keep open or close?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Maintenance, repairs, and remodeling best practices during a pandemic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Cleaning protocols and dealing with infected tenants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100" dirty="0"/>
          </a:p>
          <a:p>
            <a:pPr algn="ctr"/>
            <a:endParaRPr lang="en-US" sz="1000" b="1" u="sng" dirty="0"/>
          </a:p>
          <a:p>
            <a:pPr algn="ctr"/>
            <a:endParaRPr lang="en-US" sz="1000" b="1" u="sng" dirty="0"/>
          </a:p>
          <a:p>
            <a:pPr algn="ctr"/>
            <a:endParaRPr lang="en-US" sz="1000" dirty="0"/>
          </a:p>
          <a:p>
            <a:r>
              <a:rPr lang="en-US" sz="1000" b="1" dirty="0"/>
              <a:t>		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3575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tus_Logo_2013_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35242" cy="990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1143000" y="228600"/>
            <a:ext cx="4919663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Lotus Property Services, Inc.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-1" y="5105400"/>
            <a:ext cx="914400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95400" y="6019800"/>
            <a:ext cx="2362200" cy="685800"/>
            <a:chOff x="108814668" y="106154141"/>
            <a:chExt cx="3970678" cy="971687"/>
          </a:xfrm>
        </p:grpSpPr>
        <p:sp>
          <p:nvSpPr>
            <p:cNvPr id="1029" name="WordArt 5"/>
            <p:cNvSpPr>
              <a:spLocks noChangeArrowheads="1" noChangeShapeType="1" noTextEdit="1"/>
            </p:cNvSpPr>
            <p:nvPr/>
          </p:nvSpPr>
          <p:spPr bwMode="auto">
            <a:xfrm rot="-241865">
              <a:off x="108814668" y="106154141"/>
              <a:ext cx="617930" cy="34691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 rtl="0"/>
              <a:r>
                <a:rPr lang="en-US" sz="3600" kern="10" spc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/>
                  <a:latin typeface="Arial Black"/>
                </a:rPr>
                <a:t>THE</a:t>
              </a:r>
            </a:p>
          </p:txBody>
        </p:sp>
        <p:sp>
          <p:nvSpPr>
            <p:cNvPr id="1030" name="WordArt 6"/>
            <p:cNvSpPr>
              <a:spLocks noChangeArrowheads="1" noChangeShapeType="1" noTextEdit="1"/>
            </p:cNvSpPr>
            <p:nvPr/>
          </p:nvSpPr>
          <p:spPr bwMode="auto">
            <a:xfrm rot="-201436">
              <a:off x="108951815" y="106324787"/>
              <a:ext cx="3714750" cy="3429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APARTMENT</a:t>
              </a:r>
            </a:p>
          </p:txBody>
        </p:sp>
        <p:sp>
          <p:nvSpPr>
            <p:cNvPr id="1031" name="WordArt 7"/>
            <p:cNvSpPr>
              <a:spLocks noChangeArrowheads="1" noChangeShapeType="1" noTextEdit="1"/>
            </p:cNvSpPr>
            <p:nvPr/>
          </p:nvSpPr>
          <p:spPr bwMode="auto">
            <a:xfrm rot="21427553">
              <a:off x="109070596" y="106739974"/>
              <a:ext cx="3714750" cy="3858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3600" i="1" kern="10" spc="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CC0000"/>
                  </a:solidFill>
                  <a:effectLst>
                    <a:outerShdw dist="35921" dir="2700000" algn="ctr" rotWithShape="0">
                      <a:srgbClr val="808080">
                        <a:alpha val="80000"/>
                      </a:srgbClr>
                    </a:outerShdw>
                  </a:effectLst>
                  <a:latin typeface="Arial Black"/>
                </a:rPr>
                <a:t>SPECIALISTS</a:t>
              </a:r>
            </a:p>
          </p:txBody>
        </p:sp>
      </p:grpSp>
      <p:cxnSp>
        <p:nvCxnSpPr>
          <p:cNvPr id="17" name="Straight Connector 16"/>
          <p:cNvCxnSpPr/>
          <p:nvPr/>
        </p:nvCxnSpPr>
        <p:spPr>
          <a:xfrm rot="5400000">
            <a:off x="6287294" y="3390900"/>
            <a:ext cx="69334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WordArt 9"/>
          <p:cNvSpPr>
            <a:spLocks noChangeArrowheads="1" noChangeShapeType="1" noTextEdit="1"/>
          </p:cNvSpPr>
          <p:nvPr/>
        </p:nvSpPr>
        <p:spPr bwMode="auto">
          <a:xfrm>
            <a:off x="3733800" y="6400800"/>
            <a:ext cx="5257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>
                <a:ln w="9525" algn="ctr">
                  <a:solidFill>
                    <a:srgbClr val="336699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/>
                <a:latin typeface="Tahoma"/>
                <a:ea typeface="Tahoma"/>
                <a:cs typeface="Tahoma"/>
              </a:rPr>
              <a:t>Property Management &amp; Real Estate Brokerage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" y="5791200"/>
            <a:ext cx="1295400" cy="990600"/>
            <a:chOff x="106745101" y="113261903"/>
            <a:chExt cx="1883373" cy="1282070"/>
          </a:xfrm>
        </p:grpSpPr>
        <p:pic>
          <p:nvPicPr>
            <p:cNvPr id="2051" name="Picture 3" descr="VincentGoodFile"/>
            <p:cNvPicPr>
              <a:picLocks noChangeAspect="1" noChangeArrowheads="1"/>
            </p:cNvPicPr>
            <p:nvPr/>
          </p:nvPicPr>
          <p:blipFill>
            <a:blip r:embed="rId4" cstate="print"/>
            <a:srcRect l="13757" r="8286" b="29414"/>
            <a:stretch>
              <a:fillRect/>
            </a:stretch>
          </p:blipFill>
          <p:spPr bwMode="auto">
            <a:xfrm flipH="1">
              <a:off x="107600875" y="113463594"/>
              <a:ext cx="722138" cy="931878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6745101" y="114397414"/>
              <a:ext cx="1579182" cy="146559"/>
              <a:chOff x="107693025" y="107369992"/>
              <a:chExt cx="1606350" cy="157733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107693025" y="107369992"/>
                <a:ext cx="1606350" cy="157733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4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730036" y="107388307"/>
                <a:ext cx="1531896" cy="1007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Vincent M. Medina</a:t>
                </a:r>
              </a:p>
            </p:txBody>
          </p:sp>
        </p:grpSp>
        <p:pic>
          <p:nvPicPr>
            <p:cNvPr id="2055" name="Picture 7" descr="briansheadshot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06761869" y="113289940"/>
              <a:ext cx="685800" cy="918176"/>
            </a:xfrm>
            <a:prstGeom prst="rect">
              <a:avLst/>
            </a:prstGeom>
            <a:noFill/>
            <a:ln w="9525" algn="in">
              <a:solidFill>
                <a:srgbClr val="FFFFFF"/>
              </a:solidFill>
              <a:miter lim="800000"/>
              <a:headEnd/>
              <a:tailEnd/>
            </a:ln>
            <a:effectLst/>
          </p:spPr>
        </p:pic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107448622" y="113261903"/>
              <a:ext cx="1179852" cy="159304"/>
              <a:chOff x="109474908" y="107638199"/>
              <a:chExt cx="2000250" cy="228600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109474908" y="107638199"/>
                <a:ext cx="200025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9523236" y="107676299"/>
                <a:ext cx="1932872" cy="1513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en-US" sz="3600" kern="10" spc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/>
                    <a:latin typeface="Tahoma"/>
                    <a:ea typeface="Tahoma"/>
                    <a:cs typeface="Tahoma"/>
                  </a:rPr>
                  <a:t>Brian D. Gordon</a:t>
                </a: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228600" y="1397198"/>
            <a:ext cx="8610600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u="sng" dirty="0"/>
          </a:p>
          <a:p>
            <a:pPr algn="ctr"/>
            <a:r>
              <a:rPr lang="en-US" sz="3600" b="1" u="sng" dirty="0"/>
              <a:t>Questions from Attendees </a:t>
            </a:r>
          </a:p>
          <a:p>
            <a:pPr algn="ctr"/>
            <a:endParaRPr lang="en-US" sz="2100" b="1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100" dirty="0"/>
          </a:p>
          <a:p>
            <a:pPr algn="ctr"/>
            <a:endParaRPr lang="en-US" sz="1000" b="1" u="sng" dirty="0"/>
          </a:p>
          <a:p>
            <a:pPr algn="ctr"/>
            <a:endParaRPr lang="en-US" sz="1000" b="1" u="sng" dirty="0"/>
          </a:p>
          <a:p>
            <a:pPr algn="ctr"/>
            <a:endParaRPr lang="en-US" sz="1000" dirty="0"/>
          </a:p>
          <a:p>
            <a:r>
              <a:rPr lang="en-US" sz="1000" b="1" dirty="0"/>
              <a:t>		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27060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17984</TotalTime>
  <Words>317</Words>
  <Application>Microsoft Office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Aharoni</vt:lpstr>
      <vt:lpstr>Arial</vt:lpstr>
      <vt:lpstr>Arial Black</vt:lpstr>
      <vt:lpstr>Calibri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Vincent</dc:creator>
  <cp:lastModifiedBy>Brian Gordon</cp:lastModifiedBy>
  <cp:revision>277</cp:revision>
  <dcterms:created xsi:type="dcterms:W3CDTF">2014-03-18T22:43:50Z</dcterms:created>
  <dcterms:modified xsi:type="dcterms:W3CDTF">2020-04-29T00:05:46Z</dcterms:modified>
</cp:coreProperties>
</file>